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5"/>
  </p:handoutMasterIdLst>
  <p:sldIdLst>
    <p:sldId id="256" r:id="rId2"/>
    <p:sldId id="268" r:id="rId3"/>
    <p:sldId id="279" r:id="rId4"/>
    <p:sldId id="288" r:id="rId5"/>
    <p:sldId id="270" r:id="rId6"/>
    <p:sldId id="289" r:id="rId7"/>
    <p:sldId id="266" r:id="rId8"/>
    <p:sldId id="261" r:id="rId9"/>
    <p:sldId id="264" r:id="rId10"/>
    <p:sldId id="262" r:id="rId11"/>
    <p:sldId id="267" r:id="rId12"/>
    <p:sldId id="271" r:id="rId13"/>
    <p:sldId id="272" r:id="rId14"/>
    <p:sldId id="263" r:id="rId15"/>
    <p:sldId id="273" r:id="rId16"/>
    <p:sldId id="286" r:id="rId17"/>
    <p:sldId id="280" r:id="rId18"/>
    <p:sldId id="282" r:id="rId19"/>
    <p:sldId id="283" r:id="rId20"/>
    <p:sldId id="281" r:id="rId21"/>
    <p:sldId id="287" r:id="rId22"/>
    <p:sldId id="284"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112" d="100"/>
          <a:sy n="112" d="100"/>
        </p:scale>
        <p:origin x="75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9074"/>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59074"/>
          </a:xfrm>
          <a:prstGeom prst="rect">
            <a:avLst/>
          </a:prstGeom>
        </p:spPr>
        <p:txBody>
          <a:bodyPr vert="horz" lIns="89730" tIns="44865" rIns="89730" bIns="44865" rtlCol="0"/>
          <a:lstStyle>
            <a:lvl1pPr algn="r">
              <a:defRPr sz="1200"/>
            </a:lvl1pPr>
          </a:lstStyle>
          <a:p>
            <a:fld id="{C544A50E-F252-494B-9C73-ADE1F2EFDA84}" type="datetimeFigureOut">
              <a:rPr lang="en-US" smtClean="0"/>
              <a:t>3/13/2015</a:t>
            </a:fld>
            <a:endParaRPr lang="en-US"/>
          </a:p>
        </p:txBody>
      </p:sp>
      <p:sp>
        <p:nvSpPr>
          <p:cNvPr id="4" name="Footer Placeholder 3"/>
          <p:cNvSpPr>
            <a:spLocks noGrp="1"/>
          </p:cNvSpPr>
          <p:nvPr>
            <p:ph type="ftr" sz="quarter" idx="2"/>
          </p:nvPr>
        </p:nvSpPr>
        <p:spPr>
          <a:xfrm>
            <a:off x="1" y="8684927"/>
            <a:ext cx="2972421" cy="459074"/>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7"/>
            <a:ext cx="2972421" cy="459074"/>
          </a:xfrm>
          <a:prstGeom prst="rect">
            <a:avLst/>
          </a:prstGeom>
        </p:spPr>
        <p:txBody>
          <a:bodyPr vert="horz" lIns="89730" tIns="44865" rIns="89730" bIns="44865" rtlCol="0" anchor="b"/>
          <a:lstStyle>
            <a:lvl1pPr algn="r">
              <a:defRPr sz="1200"/>
            </a:lvl1pPr>
          </a:lstStyle>
          <a:p>
            <a:fld id="{163C8419-42B3-4BBB-8DE1-F113DEB5951F}" type="slidenum">
              <a:rPr lang="en-US" smtClean="0"/>
              <a:t>‹#›</a:t>
            </a:fld>
            <a:endParaRPr lang="en-US"/>
          </a:p>
        </p:txBody>
      </p:sp>
    </p:spTree>
    <p:extLst>
      <p:ext uri="{BB962C8B-B14F-4D97-AF65-F5344CB8AC3E}">
        <p14:creationId xmlns:p14="http://schemas.microsoft.com/office/powerpoint/2010/main" val="4345712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5533" y="2130425"/>
            <a:ext cx="694266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362200" y="3886200"/>
            <a:ext cx="54102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52760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F50824-3900-45B4-9BC3-7DBEDE5327D8}"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F81F33-B809-45F4-9DDF-AAD4159FFE2F}" type="slidenum">
              <a:rPr lang="en-US" smtClean="0"/>
              <a:t>‹#›</a:t>
            </a:fld>
            <a:endParaRPr lang="en-US"/>
          </a:p>
        </p:txBody>
      </p:sp>
    </p:spTree>
    <p:extLst>
      <p:ext uri="{BB962C8B-B14F-4D97-AF65-F5344CB8AC3E}">
        <p14:creationId xmlns:p14="http://schemas.microsoft.com/office/powerpoint/2010/main" val="406930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F50824-3900-45B4-9BC3-7DBEDE5327D8}"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F81F33-B809-45F4-9DDF-AAD4159FFE2F}" type="slidenum">
              <a:rPr lang="en-US" smtClean="0"/>
              <a:t>‹#›</a:t>
            </a:fld>
            <a:endParaRPr lang="en-US"/>
          </a:p>
        </p:txBody>
      </p:sp>
    </p:spTree>
    <p:extLst>
      <p:ext uri="{BB962C8B-B14F-4D97-AF65-F5344CB8AC3E}">
        <p14:creationId xmlns:p14="http://schemas.microsoft.com/office/powerpoint/2010/main" val="3730240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1347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F50824-3900-45B4-9BC3-7DBEDE5327D8}" type="datetimeFigureOut">
              <a:rPr lang="en-US" smtClean="0"/>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F81F33-B809-45F4-9DDF-AAD4159FFE2F}" type="slidenum">
              <a:rPr lang="en-US" smtClean="0"/>
              <a:t>‹#›</a:t>
            </a:fld>
            <a:endParaRPr lang="en-US"/>
          </a:p>
        </p:txBody>
      </p:sp>
    </p:spTree>
    <p:extLst>
      <p:ext uri="{BB962C8B-B14F-4D97-AF65-F5344CB8AC3E}">
        <p14:creationId xmlns:p14="http://schemas.microsoft.com/office/powerpoint/2010/main" val="19220682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F50824-3900-45B4-9BC3-7DBEDE5327D8}" type="datetimeFigureOut">
              <a:rPr lang="en-US" smtClean="0"/>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F81F33-B809-45F4-9DDF-AAD4159FFE2F}" type="slidenum">
              <a:rPr lang="en-US" smtClean="0"/>
              <a:t>‹#›</a:t>
            </a:fld>
            <a:endParaRPr lang="en-US"/>
          </a:p>
        </p:txBody>
      </p:sp>
    </p:spTree>
    <p:extLst>
      <p:ext uri="{BB962C8B-B14F-4D97-AF65-F5344CB8AC3E}">
        <p14:creationId xmlns:p14="http://schemas.microsoft.com/office/powerpoint/2010/main" val="10964661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8F50824-3900-45B4-9BC3-7DBEDE5327D8}" type="datetimeFigureOut">
              <a:rPr lang="en-US" smtClean="0"/>
              <a:t>3/13/2015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F81F33-B809-45F4-9DDF-AAD4159FFE2F}" type="slidenum">
              <a:rPr lang="en-US" smtClean="0"/>
              <a:t>‹#›</a:t>
            </a:fld>
            <a:endParaRPr lang="en-US"/>
          </a:p>
        </p:txBody>
      </p:sp>
    </p:spTree>
    <p:extLst>
      <p:ext uri="{BB962C8B-B14F-4D97-AF65-F5344CB8AC3E}">
        <p14:creationId xmlns:p14="http://schemas.microsoft.com/office/powerpoint/2010/main" val="28939087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57324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8F50824-3900-45B4-9BC3-7DBEDE5327D8}" type="datetimeFigureOut">
              <a:rPr lang="en-US" smtClean="0"/>
              <a:t>3/13/2015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F81F33-B809-45F4-9DDF-AAD4159FFE2F}" type="slidenum">
              <a:rPr lang="en-US" smtClean="0"/>
              <a:t>‹#›</a:t>
            </a:fld>
            <a:endParaRPr lang="en-US"/>
          </a:p>
        </p:txBody>
      </p:sp>
    </p:spTree>
    <p:extLst>
      <p:ext uri="{BB962C8B-B14F-4D97-AF65-F5344CB8AC3E}">
        <p14:creationId xmlns:p14="http://schemas.microsoft.com/office/powerpoint/2010/main" val="6469774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66257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6067" y="4809067"/>
            <a:ext cx="64770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96067" y="262467"/>
            <a:ext cx="6477000" cy="45381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96067" y="5400677"/>
            <a:ext cx="6477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2313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8600" y="274638"/>
            <a:ext cx="7188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98600" y="1600200"/>
            <a:ext cx="7188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5031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900" y="1122363"/>
            <a:ext cx="7035800" cy="2387600"/>
          </a:xfrm>
        </p:spPr>
        <p:txBody>
          <a:bodyPr>
            <a:normAutofit/>
          </a:bodyPr>
          <a:lstStyle/>
          <a:p>
            <a:r>
              <a:rPr lang="en-US" b="1" dirty="0" smtClean="0"/>
              <a:t>ODOT Policy for Deck/Slab Closure Pours</a:t>
            </a:r>
            <a:br>
              <a:rPr lang="en-US" b="1" dirty="0" smtClean="0"/>
            </a:br>
            <a:endParaRPr lang="en-US" b="1" dirty="0"/>
          </a:p>
        </p:txBody>
      </p:sp>
      <p:sp>
        <p:nvSpPr>
          <p:cNvPr id="3" name="Subtitle 2"/>
          <p:cNvSpPr>
            <a:spLocks noGrp="1"/>
          </p:cNvSpPr>
          <p:nvPr>
            <p:ph type="subTitle" idx="1"/>
          </p:nvPr>
        </p:nvSpPr>
        <p:spPr>
          <a:xfrm>
            <a:off x="2349500" y="3602038"/>
            <a:ext cx="5651500" cy="1655762"/>
          </a:xfrm>
        </p:spPr>
        <p:txBody>
          <a:bodyPr>
            <a:normAutofit fontScale="85000" lnSpcReduction="10000"/>
          </a:bodyPr>
          <a:lstStyle/>
          <a:p>
            <a:r>
              <a:rPr lang="en-US" dirty="0" smtClean="0"/>
              <a:t>Sean Meddles, P.E.</a:t>
            </a:r>
          </a:p>
          <a:p>
            <a:r>
              <a:rPr lang="en-US" dirty="0" smtClean="0"/>
              <a:t>Assistant Administrator</a:t>
            </a:r>
          </a:p>
          <a:p>
            <a:r>
              <a:rPr lang="en-US" dirty="0" smtClean="0"/>
              <a:t>ODOT Office of Structural Engineering</a:t>
            </a:r>
            <a:endParaRPr lang="en-US" dirty="0"/>
          </a:p>
        </p:txBody>
      </p:sp>
    </p:spTree>
    <p:extLst>
      <p:ext uri="{BB962C8B-B14F-4D97-AF65-F5344CB8AC3E}">
        <p14:creationId xmlns:p14="http://schemas.microsoft.com/office/powerpoint/2010/main" val="525547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6"/>
            <a:ext cx="6915150" cy="1325563"/>
          </a:xfrm>
        </p:spPr>
        <p:txBody>
          <a:bodyPr>
            <a:normAutofit fontScale="90000"/>
          </a:bodyPr>
          <a:lstStyle/>
          <a:p>
            <a:r>
              <a:rPr lang="en-US" b="1" dirty="0"/>
              <a:t>Alignment of Reinforcing Steel</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571584" y="1569308"/>
            <a:ext cx="6189355" cy="3407746"/>
          </a:xfrm>
        </p:spPr>
      </p:pic>
    </p:spTree>
    <p:extLst>
      <p:ext uri="{BB962C8B-B14F-4D97-AF65-F5344CB8AC3E}">
        <p14:creationId xmlns:p14="http://schemas.microsoft.com/office/powerpoint/2010/main" val="778616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4800" y="365126"/>
            <a:ext cx="6940550" cy="1325563"/>
          </a:xfrm>
        </p:spPr>
        <p:txBody>
          <a:bodyPr>
            <a:normAutofit fontScale="90000"/>
          </a:bodyPr>
          <a:lstStyle/>
          <a:p>
            <a:r>
              <a:rPr lang="en-US" b="1" dirty="0"/>
              <a:t>Alignment of Reinforcing Steel</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4983" y="2069757"/>
            <a:ext cx="6118547" cy="4228123"/>
          </a:xfrm>
        </p:spPr>
      </p:pic>
    </p:spTree>
    <p:extLst>
      <p:ext uri="{BB962C8B-B14F-4D97-AF65-F5344CB8AC3E}">
        <p14:creationId xmlns:p14="http://schemas.microsoft.com/office/powerpoint/2010/main" val="865680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7500" y="365126"/>
            <a:ext cx="6927850" cy="1325563"/>
          </a:xfrm>
        </p:spPr>
        <p:txBody>
          <a:bodyPr>
            <a:normAutofit fontScale="90000"/>
          </a:bodyPr>
          <a:lstStyle/>
          <a:p>
            <a:r>
              <a:rPr lang="en-US" b="1" dirty="0"/>
              <a:t>Alignment of Reinforcing Steel</a:t>
            </a:r>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29697" y="2106828"/>
            <a:ext cx="6167974" cy="4262278"/>
          </a:xfrm>
        </p:spPr>
      </p:pic>
    </p:spTree>
    <p:extLst>
      <p:ext uri="{BB962C8B-B14F-4D97-AF65-F5344CB8AC3E}">
        <p14:creationId xmlns:p14="http://schemas.microsoft.com/office/powerpoint/2010/main" val="4253592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2900" y="365126"/>
            <a:ext cx="6902450" cy="1325563"/>
          </a:xfrm>
        </p:spPr>
        <p:txBody>
          <a:bodyPr>
            <a:normAutofit fontScale="90000"/>
          </a:bodyPr>
          <a:lstStyle/>
          <a:p>
            <a:r>
              <a:rPr lang="en-US" b="1" dirty="0"/>
              <a:t>Alignment of Reinforcing Steel</a:t>
            </a:r>
            <a:endParaRPr lang="en-US"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4919" y="2131540"/>
            <a:ext cx="6451040" cy="4376833"/>
          </a:xfrm>
        </p:spPr>
      </p:pic>
    </p:spTree>
    <p:extLst>
      <p:ext uri="{BB962C8B-B14F-4D97-AF65-F5344CB8AC3E}">
        <p14:creationId xmlns:p14="http://schemas.microsoft.com/office/powerpoint/2010/main" val="2061078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2900" y="365126"/>
            <a:ext cx="6902450" cy="1325563"/>
          </a:xfrm>
        </p:spPr>
        <p:txBody>
          <a:bodyPr>
            <a:normAutofit fontScale="90000"/>
          </a:bodyPr>
          <a:lstStyle/>
          <a:p>
            <a:r>
              <a:rPr lang="en-US" b="1" dirty="0"/>
              <a:t>Alignment of Reinforcing Steel</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533134" y="1884335"/>
            <a:ext cx="6153665" cy="3388096"/>
          </a:xfrm>
        </p:spPr>
      </p:pic>
    </p:spTree>
    <p:extLst>
      <p:ext uri="{BB962C8B-B14F-4D97-AF65-F5344CB8AC3E}">
        <p14:creationId xmlns:p14="http://schemas.microsoft.com/office/powerpoint/2010/main" val="2855829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6"/>
            <a:ext cx="6915150" cy="1325563"/>
          </a:xfrm>
        </p:spPr>
        <p:txBody>
          <a:bodyPr/>
          <a:lstStyle/>
          <a:p>
            <a:r>
              <a:rPr lang="en-US" b="1" dirty="0" smtClean="0"/>
              <a:t>Voids &amp; Surface Irregularities</a:t>
            </a:r>
            <a:endParaRPr lang="en-US" b="1" dirty="0"/>
          </a:p>
        </p:txBody>
      </p:sp>
      <p:pic>
        <p:nvPicPr>
          <p:cNvPr id="14" name="Content Placeholder 1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520778" y="1709551"/>
            <a:ext cx="6166022" cy="3694758"/>
          </a:xfrm>
        </p:spPr>
      </p:pic>
    </p:spTree>
    <p:extLst>
      <p:ext uri="{BB962C8B-B14F-4D97-AF65-F5344CB8AC3E}">
        <p14:creationId xmlns:p14="http://schemas.microsoft.com/office/powerpoint/2010/main" val="2421610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2900" y="365126"/>
            <a:ext cx="6902450" cy="1325563"/>
          </a:xfrm>
        </p:spPr>
        <p:txBody>
          <a:bodyPr>
            <a:normAutofit fontScale="90000"/>
          </a:bodyPr>
          <a:lstStyle/>
          <a:p>
            <a:r>
              <a:rPr lang="en-US" b="1" dirty="0"/>
              <a:t>Voids &amp; Surface Irregularities</a:t>
            </a:r>
            <a:endParaRPr lang="en-US" dirty="0"/>
          </a:p>
        </p:txBody>
      </p:sp>
      <p:sp>
        <p:nvSpPr>
          <p:cNvPr id="3" name="Content Placeholder 2"/>
          <p:cNvSpPr>
            <a:spLocks noGrp="1"/>
          </p:cNvSpPr>
          <p:nvPr>
            <p:ph idx="1"/>
          </p:nvPr>
        </p:nvSpPr>
        <p:spPr>
          <a:xfrm>
            <a:off x="1816100" y="1604963"/>
            <a:ext cx="3530600" cy="4572000"/>
          </a:xfrm>
        </p:spPr>
        <p:txBody>
          <a:bodyPr>
            <a:normAutofit/>
          </a:bodyPr>
          <a:lstStyle/>
          <a:p>
            <a:pPr marL="0" indent="0">
              <a:buNone/>
            </a:pPr>
            <a:r>
              <a:rPr lang="en-US" sz="2400" dirty="0" smtClean="0"/>
              <a:t>“…differential deflection equal to or greater than 0.05 inches caused a reduction in the bond strength (of the reinforced connection)” – FHWA Publication No.: FHWA-HRT-12-055</a:t>
            </a:r>
            <a:endParaRPr lang="en-US" sz="2400" dirty="0"/>
          </a:p>
        </p:txBody>
      </p:sp>
      <p:pic>
        <p:nvPicPr>
          <p:cNvPr id="4" name="Picture 3"/>
          <p:cNvPicPr>
            <a:picLocks noChangeAspect="1"/>
          </p:cNvPicPr>
          <p:nvPr/>
        </p:nvPicPr>
        <p:blipFill>
          <a:blip r:embed="rId3"/>
          <a:stretch>
            <a:fillRect/>
          </a:stretch>
        </p:blipFill>
        <p:spPr>
          <a:xfrm>
            <a:off x="5346700" y="1604963"/>
            <a:ext cx="3657600" cy="4572000"/>
          </a:xfrm>
          <a:prstGeom prst="rect">
            <a:avLst/>
          </a:prstGeom>
        </p:spPr>
      </p:pic>
    </p:spTree>
    <p:extLst>
      <p:ext uri="{BB962C8B-B14F-4D97-AF65-F5344CB8AC3E}">
        <p14:creationId xmlns:p14="http://schemas.microsoft.com/office/powerpoint/2010/main" val="1952295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6"/>
            <a:ext cx="6915150" cy="1325563"/>
          </a:xfrm>
        </p:spPr>
        <p:txBody>
          <a:bodyPr/>
          <a:lstStyle/>
          <a:p>
            <a:r>
              <a:rPr lang="en-US" b="1" dirty="0" smtClean="0"/>
              <a:t>Slab Superstructures</a:t>
            </a:r>
            <a:endParaRPr lang="en-US" dirty="0"/>
          </a:p>
        </p:txBody>
      </p:sp>
      <p:sp>
        <p:nvSpPr>
          <p:cNvPr id="5" name="Content Placeholder 4"/>
          <p:cNvSpPr>
            <a:spLocks noGrp="1"/>
          </p:cNvSpPr>
          <p:nvPr>
            <p:ph idx="1"/>
          </p:nvPr>
        </p:nvSpPr>
        <p:spPr>
          <a:xfrm>
            <a:off x="1884405" y="1800911"/>
            <a:ext cx="7375123" cy="4351338"/>
          </a:xfrm>
        </p:spPr>
        <p:txBody>
          <a:bodyPr/>
          <a:lstStyle/>
          <a:p>
            <a:pPr marL="0" lvl="0" indent="0" fontAlgn="base">
              <a:lnSpc>
                <a:spcPct val="100000"/>
              </a:lnSpc>
              <a:spcBef>
                <a:spcPct val="20000"/>
              </a:spcBef>
              <a:spcAft>
                <a:spcPct val="0"/>
              </a:spcAft>
              <a:buNone/>
            </a:pPr>
            <a:r>
              <a:rPr lang="en-US" sz="3200" b="1" kern="0" dirty="0"/>
              <a:t>Two primary sources of deflection: </a:t>
            </a:r>
          </a:p>
          <a:p>
            <a:pPr marL="457200" lvl="1" indent="0" fontAlgn="base">
              <a:lnSpc>
                <a:spcPct val="100000"/>
              </a:lnSpc>
              <a:spcBef>
                <a:spcPct val="20000"/>
              </a:spcBef>
              <a:spcAft>
                <a:spcPct val="0"/>
              </a:spcAft>
              <a:buNone/>
            </a:pPr>
            <a:r>
              <a:rPr lang="en-US" sz="2800" kern="0" dirty="0"/>
              <a:t>Δ</a:t>
            </a:r>
            <a:r>
              <a:rPr lang="en-US" sz="2800" kern="0" baseline="-25000" dirty="0"/>
              <a:t>1</a:t>
            </a:r>
            <a:r>
              <a:rPr lang="en-US" sz="2800" kern="0" dirty="0"/>
              <a:t> = Deflection of the falsework due to its selfweight, wet weight of the slab concrete and weight of the slab reinforcement. The determination of each of these sources of deflection depends upon the Contractor’s </a:t>
            </a:r>
            <a:r>
              <a:rPr lang="en-US" sz="2800" kern="0" dirty="0" err="1"/>
              <a:t>falsework</a:t>
            </a:r>
            <a:r>
              <a:rPr lang="en-US" sz="2800" kern="0" dirty="0"/>
              <a:t> </a:t>
            </a:r>
            <a:r>
              <a:rPr lang="en-US" sz="2800" kern="0" dirty="0" smtClean="0"/>
              <a:t>design</a:t>
            </a:r>
            <a:endParaRPr lang="en-US" sz="2800" kern="0" dirty="0"/>
          </a:p>
          <a:p>
            <a:pPr marL="457200" lvl="1" indent="0" fontAlgn="base">
              <a:lnSpc>
                <a:spcPct val="100000"/>
              </a:lnSpc>
              <a:spcBef>
                <a:spcPct val="20000"/>
              </a:spcBef>
              <a:spcAft>
                <a:spcPct val="0"/>
              </a:spcAft>
              <a:buNone/>
            </a:pPr>
            <a:r>
              <a:rPr lang="en-US" sz="2800" kern="0" dirty="0"/>
              <a:t>Δ</a:t>
            </a:r>
            <a:r>
              <a:rPr lang="en-US" sz="2800" kern="0" baseline="-25000" dirty="0"/>
              <a:t>2</a:t>
            </a:r>
            <a:r>
              <a:rPr lang="en-US" sz="2800" kern="0" dirty="0"/>
              <a:t> = Deflection of the slab due to its selfweight when the falsework is </a:t>
            </a:r>
            <a:r>
              <a:rPr lang="en-US" sz="2800" kern="0" dirty="0" smtClean="0"/>
              <a:t>removed</a:t>
            </a:r>
            <a:endParaRPr lang="en-US" sz="2800" kern="0" dirty="0"/>
          </a:p>
          <a:p>
            <a:endParaRPr lang="en-US" dirty="0"/>
          </a:p>
        </p:txBody>
      </p:sp>
    </p:spTree>
    <p:extLst>
      <p:ext uri="{BB962C8B-B14F-4D97-AF65-F5344CB8AC3E}">
        <p14:creationId xmlns:p14="http://schemas.microsoft.com/office/powerpoint/2010/main" val="2990913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5920" y="365126"/>
            <a:ext cx="6869430" cy="1325563"/>
          </a:xfrm>
        </p:spPr>
        <p:txBody>
          <a:bodyPr/>
          <a:lstStyle/>
          <a:p>
            <a:r>
              <a:rPr lang="en-US" b="1" dirty="0" smtClean="0"/>
              <a:t>Slab Superstructures</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645920" y="1350237"/>
                <a:ext cx="7329404" cy="4044724"/>
              </a:xfrm>
            </p:spPr>
            <p:txBody>
              <a:bodyPr>
                <a:normAutofit fontScale="92500"/>
              </a:bodyPr>
              <a:lstStyle/>
              <a:p>
                <a:pPr marL="0" indent="0">
                  <a:buNone/>
                </a:pPr>
                <a:r>
                  <a:rPr lang="en-US" sz="3200" b="1" dirty="0" smtClean="0">
                    <a:solidFill>
                      <a:schemeClr val="tx1"/>
                    </a:solidFill>
                  </a:rPr>
                  <a:t>C&amp;MS 508.02 limits </a:t>
                </a:r>
                <a:r>
                  <a:rPr lang="en-US" sz="3200" b="1" dirty="0">
                    <a:solidFill>
                      <a:schemeClr val="tx1"/>
                    </a:solidFill>
                  </a:rPr>
                  <a:t>Δ</a:t>
                </a:r>
                <a:r>
                  <a:rPr lang="en-US" sz="3200" b="1" baseline="-25000" dirty="0">
                    <a:solidFill>
                      <a:schemeClr val="tx1"/>
                    </a:solidFill>
                  </a:rPr>
                  <a:t>1</a:t>
                </a:r>
                <a:r>
                  <a:rPr lang="en-US" sz="3200" b="1" dirty="0">
                    <a:solidFill>
                      <a:schemeClr val="tx1"/>
                    </a:solidFill>
                  </a:rPr>
                  <a:t> as follows: </a:t>
                </a:r>
              </a:p>
              <a:p>
                <a:pPr marL="284163" lvl="0" indent="0">
                  <a:buNone/>
                </a:pPr>
                <a:r>
                  <a:rPr lang="en-US" sz="2400" dirty="0">
                    <a:solidFill>
                      <a:schemeClr val="tx1"/>
                    </a:solidFill>
                  </a:rPr>
                  <a:t>For longitudinal falsework members at the edge of the slab placement, the maximum value, d,  for Δ</a:t>
                </a:r>
                <a:r>
                  <a:rPr lang="en-US" sz="2400" baseline="-25000" dirty="0">
                    <a:solidFill>
                      <a:schemeClr val="tx1"/>
                    </a:solidFill>
                  </a:rPr>
                  <a:t>1</a:t>
                </a:r>
                <a:r>
                  <a:rPr lang="en-US" sz="2400" dirty="0">
                    <a:solidFill>
                      <a:schemeClr val="tx1"/>
                    </a:solidFill>
                  </a:rPr>
                  <a:t> is the larger of:</a:t>
                </a:r>
              </a:p>
              <a:p>
                <a:pPr lvl="1"/>
                <a:r>
                  <a:rPr lang="en-US" sz="2000" dirty="0">
                    <a:solidFill>
                      <a:schemeClr val="tx1"/>
                    </a:solidFill>
                  </a:rPr>
                  <a:t>0.5-in; and</a:t>
                </a:r>
              </a:p>
              <a:p>
                <a:pPr lvl="1"/>
                <a14:m>
                  <m:oMath xmlns:m="http://schemas.openxmlformats.org/officeDocument/2006/math">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𝑆</m:t>
                        </m:r>
                        <m:r>
                          <a:rPr lang="en-US" sz="2000" i="1">
                            <a:solidFill>
                              <a:schemeClr val="tx1"/>
                            </a:solidFill>
                            <a:latin typeface="Cambria Math" panose="02040503050406030204" pitchFamily="18" charset="0"/>
                          </a:rPr>
                          <m:t>+100</m:t>
                        </m:r>
                      </m:num>
                      <m:den>
                        <m:r>
                          <a:rPr lang="en-US" sz="2000" i="1">
                            <a:solidFill>
                              <a:schemeClr val="tx1"/>
                            </a:solidFill>
                            <a:latin typeface="Cambria Math" panose="02040503050406030204" pitchFamily="18" charset="0"/>
                          </a:rPr>
                          <m:t>1000</m:t>
                        </m:r>
                      </m:den>
                    </m:f>
                  </m:oMath>
                </a14:m>
                <a:r>
                  <a:rPr lang="en-US" sz="2000" dirty="0">
                    <a:solidFill>
                      <a:schemeClr val="tx1"/>
                    </a:solidFill>
                  </a:rPr>
                  <a:t> Where S = Dist. between falsework support points (inches)</a:t>
                </a:r>
              </a:p>
              <a:p>
                <a:pPr marL="230188" lvl="0" indent="0">
                  <a:buNone/>
                </a:pPr>
                <a:r>
                  <a:rPr lang="en-US" sz="2400" dirty="0">
                    <a:solidFill>
                      <a:schemeClr val="tx1"/>
                    </a:solidFill>
                  </a:rPr>
                  <a:t>For longitudinal falsework members other than at the edge of the slab placement and transverse falsework members, the maximum value for Δ</a:t>
                </a:r>
                <a:r>
                  <a:rPr lang="en-US" sz="2400" baseline="-25000" dirty="0">
                    <a:solidFill>
                      <a:schemeClr val="tx1"/>
                    </a:solidFill>
                  </a:rPr>
                  <a:t>1</a:t>
                </a:r>
                <a:r>
                  <a:rPr lang="en-US" sz="2400" dirty="0">
                    <a:solidFill>
                      <a:schemeClr val="tx1"/>
                    </a:solidFill>
                  </a:rPr>
                  <a:t> is:</a:t>
                </a:r>
              </a:p>
              <a:p>
                <a:pPr lvl="1"/>
                <a:r>
                  <a:rPr lang="en-US" sz="2000" dirty="0">
                    <a:solidFill>
                      <a:schemeClr val="tx1"/>
                    </a:solidFill>
                  </a:rPr>
                  <a:t>1.75 d</a:t>
                </a:r>
              </a:p>
              <a:p>
                <a:pPr marL="0" indent="0">
                  <a:buNone/>
                </a:pPr>
                <a:endParaRPr lang="en-US" dirty="0">
                  <a:solidFill>
                    <a:schemeClr val="tx1"/>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645920" y="1350237"/>
                <a:ext cx="7329404" cy="4044724"/>
              </a:xfrm>
              <a:blipFill rotWithShape="0">
                <a:blip r:embed="rId3"/>
                <a:stretch>
                  <a:fillRect l="-1913" t="-1807"/>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2465294" y="5092222"/>
            <a:ext cx="6372258" cy="1287850"/>
          </a:xfrm>
          <a:prstGeom prst="rect">
            <a:avLst/>
          </a:prstGeom>
        </p:spPr>
      </p:pic>
    </p:spTree>
    <p:extLst>
      <p:ext uri="{BB962C8B-B14F-4D97-AF65-F5344CB8AC3E}">
        <p14:creationId xmlns:p14="http://schemas.microsoft.com/office/powerpoint/2010/main" val="2608450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8064" y="365126"/>
            <a:ext cx="6917286" cy="1325563"/>
          </a:xfrm>
        </p:spPr>
        <p:txBody>
          <a:bodyPr/>
          <a:lstStyle/>
          <a:p>
            <a:r>
              <a:rPr lang="en-US" b="1" dirty="0" smtClean="0"/>
              <a:t>Slab Superstructures</a:t>
            </a:r>
            <a:endParaRPr lang="en-US" dirty="0"/>
          </a:p>
        </p:txBody>
      </p:sp>
      <p:sp>
        <p:nvSpPr>
          <p:cNvPr id="5" name="Content Placeholder 4"/>
          <p:cNvSpPr>
            <a:spLocks noGrp="1"/>
          </p:cNvSpPr>
          <p:nvPr>
            <p:ph idx="1"/>
          </p:nvPr>
        </p:nvSpPr>
        <p:spPr>
          <a:xfrm>
            <a:off x="1660124" y="1469877"/>
            <a:ext cx="7315200" cy="2931207"/>
          </a:xfrm>
        </p:spPr>
        <p:txBody>
          <a:bodyPr>
            <a:normAutofit/>
          </a:bodyPr>
          <a:lstStyle/>
          <a:p>
            <a:pPr marL="0" lvl="0" indent="0" fontAlgn="base">
              <a:lnSpc>
                <a:spcPct val="100000"/>
              </a:lnSpc>
              <a:spcBef>
                <a:spcPct val="20000"/>
              </a:spcBef>
              <a:spcAft>
                <a:spcPct val="0"/>
              </a:spcAft>
              <a:buNone/>
            </a:pPr>
            <a:r>
              <a:rPr lang="en-US" sz="3200" b="1" kern="0" dirty="0"/>
              <a:t>C&amp;MS 508.02 provides deflection values for Δ</a:t>
            </a:r>
            <a:r>
              <a:rPr lang="en-US" sz="3200" b="1" kern="0" baseline="-25000" dirty="0"/>
              <a:t>2</a:t>
            </a:r>
            <a:r>
              <a:rPr lang="en-US" sz="3200" b="1" kern="0" dirty="0"/>
              <a:t> with respect to the slab span (S) as follows: </a:t>
            </a:r>
          </a:p>
          <a:p>
            <a:pPr marL="457200" lvl="1" indent="0" fontAlgn="base">
              <a:lnSpc>
                <a:spcPct val="100000"/>
              </a:lnSpc>
              <a:spcBef>
                <a:spcPct val="20000"/>
              </a:spcBef>
              <a:spcAft>
                <a:spcPct val="0"/>
              </a:spcAft>
              <a:buNone/>
            </a:pPr>
            <a:r>
              <a:rPr lang="en-US" sz="2800" kern="0" dirty="0"/>
              <a:t>For continuous span slabs, Δ</a:t>
            </a:r>
            <a:r>
              <a:rPr lang="en-US" sz="2800" kern="0" baseline="-25000" dirty="0"/>
              <a:t>2</a:t>
            </a:r>
            <a:r>
              <a:rPr lang="en-US" sz="2800" kern="0" dirty="0"/>
              <a:t> = S/800</a:t>
            </a:r>
          </a:p>
          <a:p>
            <a:pPr marL="457200" lvl="1" indent="0" fontAlgn="base">
              <a:lnSpc>
                <a:spcPct val="100000"/>
              </a:lnSpc>
              <a:spcBef>
                <a:spcPct val="20000"/>
              </a:spcBef>
              <a:spcAft>
                <a:spcPct val="0"/>
              </a:spcAft>
              <a:buNone/>
            </a:pPr>
            <a:r>
              <a:rPr lang="en-US" sz="2800" kern="0" dirty="0"/>
              <a:t>For simple span slabs, Δ</a:t>
            </a:r>
            <a:r>
              <a:rPr lang="en-US" sz="2800" kern="0" baseline="-25000" dirty="0"/>
              <a:t>2</a:t>
            </a:r>
            <a:r>
              <a:rPr lang="en-US" sz="2800" kern="0" dirty="0"/>
              <a:t> = 0.000018</a:t>
            </a:r>
            <a:r>
              <a:rPr lang="en-US" sz="2800" kern="0" baseline="-25000" dirty="0"/>
              <a:t> </a:t>
            </a:r>
            <a:r>
              <a:rPr lang="en-US" sz="2800" kern="0" dirty="0"/>
              <a:t>S</a:t>
            </a:r>
            <a:r>
              <a:rPr lang="en-US" sz="2800" kern="0" baseline="30000" dirty="0"/>
              <a:t>3</a:t>
            </a:r>
            <a:endParaRPr lang="en-US" dirty="0"/>
          </a:p>
        </p:txBody>
      </p:sp>
      <p:pic>
        <p:nvPicPr>
          <p:cNvPr id="3" name="Picture 2"/>
          <p:cNvPicPr>
            <a:picLocks noChangeAspect="1"/>
          </p:cNvPicPr>
          <p:nvPr/>
        </p:nvPicPr>
        <p:blipFill>
          <a:blip r:embed="rId3"/>
          <a:stretch>
            <a:fillRect/>
          </a:stretch>
        </p:blipFill>
        <p:spPr>
          <a:xfrm>
            <a:off x="2520778" y="4784147"/>
            <a:ext cx="6454546" cy="1462829"/>
          </a:xfrm>
          <a:prstGeom prst="rect">
            <a:avLst/>
          </a:prstGeom>
        </p:spPr>
      </p:pic>
    </p:spTree>
    <p:extLst>
      <p:ext uri="{BB962C8B-B14F-4D97-AF65-F5344CB8AC3E}">
        <p14:creationId xmlns:p14="http://schemas.microsoft.com/office/powerpoint/2010/main" val="1510653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2100" y="365126"/>
            <a:ext cx="6953250" cy="1325563"/>
          </a:xfrm>
        </p:spPr>
        <p:txBody>
          <a:bodyPr/>
          <a:lstStyle/>
          <a:p>
            <a:r>
              <a:rPr lang="en-US" b="1" dirty="0" smtClean="0"/>
              <a:t>What is ODOT’s Policy?</a:t>
            </a:r>
            <a:endParaRPr lang="en-US" b="1" dirty="0"/>
          </a:p>
        </p:txBody>
      </p:sp>
      <p:sp>
        <p:nvSpPr>
          <p:cNvPr id="3" name="Content Placeholder 2"/>
          <p:cNvSpPr>
            <a:spLocks noGrp="1"/>
          </p:cNvSpPr>
          <p:nvPr>
            <p:ph idx="1"/>
          </p:nvPr>
        </p:nvSpPr>
        <p:spPr>
          <a:xfrm>
            <a:off x="1663700" y="1690689"/>
            <a:ext cx="6851650" cy="4486274"/>
          </a:xfrm>
        </p:spPr>
        <p:txBody>
          <a:bodyPr/>
          <a:lstStyle/>
          <a:p>
            <a:pPr marL="0" indent="0">
              <a:buNone/>
            </a:pPr>
            <a:r>
              <a:rPr lang="en-US" dirty="0" smtClean="0"/>
              <a:t>BDM Section 302.2.9</a:t>
            </a:r>
          </a:p>
          <a:p>
            <a:r>
              <a:rPr lang="en-US" sz="2400" dirty="0" smtClean="0"/>
              <a:t>For all bridge types, except non-composite box beams, where the differential dead load deflection is greater than ¼”, a deck closure pour is required if the bridge is constructed in stages</a:t>
            </a:r>
            <a:endParaRPr lang="en-US" sz="2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41"/>
          <a:stretch/>
        </p:blipFill>
        <p:spPr>
          <a:xfrm>
            <a:off x="4528567" y="3933826"/>
            <a:ext cx="4185328" cy="2695113"/>
          </a:xfrm>
          <a:prstGeom prst="rect">
            <a:avLst/>
          </a:prstGeom>
        </p:spPr>
      </p:pic>
    </p:spTree>
    <p:extLst>
      <p:ext uri="{BB962C8B-B14F-4D97-AF65-F5344CB8AC3E}">
        <p14:creationId xmlns:p14="http://schemas.microsoft.com/office/powerpoint/2010/main" val="1287008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9518" y="365126"/>
            <a:ext cx="7119038" cy="1325563"/>
          </a:xfrm>
        </p:spPr>
        <p:txBody>
          <a:bodyPr>
            <a:normAutofit fontScale="90000"/>
          </a:bodyPr>
          <a:lstStyle/>
          <a:p>
            <a:r>
              <a:rPr lang="en-US" b="1" dirty="0" smtClean="0"/>
              <a:t>Opening of Construction Joints</a:t>
            </a:r>
            <a:endParaRPr lang="en-US" dirty="0"/>
          </a:p>
        </p:txBody>
      </p:sp>
      <p:sp>
        <p:nvSpPr>
          <p:cNvPr id="5" name="Content Placeholder 4"/>
          <p:cNvSpPr>
            <a:spLocks noGrp="1"/>
          </p:cNvSpPr>
          <p:nvPr>
            <p:ph idx="1"/>
          </p:nvPr>
        </p:nvSpPr>
        <p:spPr>
          <a:xfrm>
            <a:off x="1589518" y="1825625"/>
            <a:ext cx="6925832" cy="1011579"/>
          </a:xfrm>
        </p:spPr>
        <p:txBody>
          <a:bodyPr>
            <a:normAutofit fontScale="85000" lnSpcReduction="10000"/>
          </a:bodyPr>
          <a:lstStyle/>
          <a:p>
            <a:r>
              <a:rPr lang="en-US" dirty="0" smtClean="0"/>
              <a:t>Without Closure Pour, the Construction Joint can open when the falsework is removed.</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203"/>
          <a:stretch/>
        </p:blipFill>
        <p:spPr bwMode="auto">
          <a:xfrm>
            <a:off x="2532265" y="2972140"/>
            <a:ext cx="6176291" cy="34114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6125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2426" y="365126"/>
            <a:ext cx="7221196" cy="1325563"/>
          </a:xfrm>
        </p:spPr>
        <p:txBody>
          <a:bodyPr>
            <a:normAutofit fontScale="90000"/>
          </a:bodyPr>
          <a:lstStyle/>
          <a:p>
            <a:r>
              <a:rPr lang="en-US" b="1" dirty="0" smtClean="0"/>
              <a:t>Opening of Construction Joints</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4428" y="1482811"/>
            <a:ext cx="3807904" cy="281904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5600" y="3842951"/>
            <a:ext cx="3626030" cy="2882588"/>
          </a:xfrm>
          <a:prstGeom prst="rect">
            <a:avLst/>
          </a:prstGeom>
        </p:spPr>
      </p:pic>
    </p:spTree>
    <p:extLst>
      <p:ext uri="{BB962C8B-B14F-4D97-AF65-F5344CB8AC3E}">
        <p14:creationId xmlns:p14="http://schemas.microsoft.com/office/powerpoint/2010/main" val="2357286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b="1" dirty="0" smtClean="0"/>
              <a:t>Questions?</a:t>
            </a:r>
            <a:endParaRPr lang="en-US" sz="9600"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8973" y="1600200"/>
            <a:ext cx="5467454" cy="4525963"/>
          </a:xfrm>
        </p:spPr>
      </p:pic>
    </p:spTree>
    <p:extLst>
      <p:ext uri="{BB962C8B-B14F-4D97-AF65-F5344CB8AC3E}">
        <p14:creationId xmlns:p14="http://schemas.microsoft.com/office/powerpoint/2010/main" val="3377683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9600" b="1" dirty="0" smtClean="0"/>
              <a:t>Thank You!</a:t>
            </a:r>
            <a:endParaRPr lang="en-US" sz="9600" b="1" dirty="0"/>
          </a:p>
        </p:txBody>
      </p:sp>
    </p:spTree>
    <p:extLst>
      <p:ext uri="{BB962C8B-B14F-4D97-AF65-F5344CB8AC3E}">
        <p14:creationId xmlns:p14="http://schemas.microsoft.com/office/powerpoint/2010/main" val="235560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9400" y="365126"/>
            <a:ext cx="6965950" cy="1325563"/>
          </a:xfrm>
        </p:spPr>
        <p:txBody>
          <a:bodyPr/>
          <a:lstStyle/>
          <a:p>
            <a:r>
              <a:rPr lang="en-US" b="1" dirty="0" smtClean="0"/>
              <a:t>What is ODOT’s Policy?</a:t>
            </a:r>
            <a:endParaRPr lang="en-US" b="1" dirty="0"/>
          </a:p>
        </p:txBody>
      </p:sp>
      <p:sp>
        <p:nvSpPr>
          <p:cNvPr id="3" name="Content Placeholder 2"/>
          <p:cNvSpPr>
            <a:spLocks noGrp="1"/>
          </p:cNvSpPr>
          <p:nvPr>
            <p:ph idx="1"/>
          </p:nvPr>
        </p:nvSpPr>
        <p:spPr>
          <a:xfrm>
            <a:off x="1663700" y="1690689"/>
            <a:ext cx="6851650" cy="1116011"/>
          </a:xfrm>
        </p:spPr>
        <p:txBody>
          <a:bodyPr>
            <a:normAutofit lnSpcReduction="10000"/>
          </a:bodyPr>
          <a:lstStyle/>
          <a:p>
            <a:pPr marL="0" indent="0">
              <a:buNone/>
            </a:pPr>
            <a:r>
              <a:rPr lang="en-US" dirty="0" smtClean="0"/>
              <a:t>BDM Section 302.2.9</a:t>
            </a:r>
          </a:p>
          <a:p>
            <a:r>
              <a:rPr lang="en-US" dirty="0" smtClean="0"/>
              <a:t>Closure Pour minimum width = 30”</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162" y="2900778"/>
            <a:ext cx="4820575" cy="3615431"/>
          </a:xfrm>
          <a:prstGeom prst="rect">
            <a:avLst/>
          </a:prstGeom>
        </p:spPr>
      </p:pic>
    </p:spTree>
    <p:extLst>
      <p:ext uri="{BB962C8B-B14F-4D97-AF65-F5344CB8AC3E}">
        <p14:creationId xmlns:p14="http://schemas.microsoft.com/office/powerpoint/2010/main" val="3081975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9400" y="365126"/>
            <a:ext cx="6965950" cy="1325563"/>
          </a:xfrm>
        </p:spPr>
        <p:txBody>
          <a:bodyPr>
            <a:normAutofit fontScale="90000"/>
          </a:bodyPr>
          <a:lstStyle/>
          <a:p>
            <a:r>
              <a:rPr lang="en-US" b="1" dirty="0"/>
              <a:t>What is meant by “Differential Dead Load Deflection”?</a:t>
            </a:r>
          </a:p>
        </p:txBody>
      </p:sp>
      <p:sp>
        <p:nvSpPr>
          <p:cNvPr id="3" name="Content Placeholder 2"/>
          <p:cNvSpPr>
            <a:spLocks noGrp="1"/>
          </p:cNvSpPr>
          <p:nvPr>
            <p:ph idx="1"/>
          </p:nvPr>
        </p:nvSpPr>
        <p:spPr>
          <a:xfrm>
            <a:off x="1663700" y="1690689"/>
            <a:ext cx="6851650" cy="1116011"/>
          </a:xfrm>
        </p:spPr>
        <p:txBody>
          <a:bodyPr>
            <a:noAutofit/>
          </a:bodyPr>
          <a:lstStyle/>
          <a:p>
            <a:r>
              <a:rPr lang="en-US" sz="2400" dirty="0"/>
              <a:t>Differential Dead Load Deflection is the vertical movement of the superstructure between adjacent phases</a:t>
            </a:r>
          </a:p>
          <a:p>
            <a:r>
              <a:rPr lang="en-US" sz="2400" dirty="0"/>
              <a:t>Differential loading is caused by the placement of the deck concrete</a:t>
            </a:r>
          </a:p>
        </p:txBody>
      </p:sp>
      <p:pic>
        <p:nvPicPr>
          <p:cNvPr id="6" name="Picture 5"/>
          <p:cNvPicPr>
            <a:picLocks noChangeAspect="1"/>
          </p:cNvPicPr>
          <p:nvPr/>
        </p:nvPicPr>
        <p:blipFill rotWithShape="1">
          <a:blip r:embed="rId3"/>
          <a:srcRect r="2382" b="6706"/>
          <a:stretch/>
        </p:blipFill>
        <p:spPr>
          <a:xfrm>
            <a:off x="2782016" y="4132263"/>
            <a:ext cx="6171484" cy="2254146"/>
          </a:xfrm>
          <a:prstGeom prst="rect">
            <a:avLst/>
          </a:prstGeom>
        </p:spPr>
      </p:pic>
    </p:spTree>
    <p:extLst>
      <p:ext uri="{BB962C8B-B14F-4D97-AF65-F5344CB8AC3E}">
        <p14:creationId xmlns:p14="http://schemas.microsoft.com/office/powerpoint/2010/main" val="150871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1000" y="365126"/>
            <a:ext cx="6864350" cy="1325563"/>
          </a:xfrm>
        </p:spPr>
        <p:txBody>
          <a:bodyPr/>
          <a:lstStyle/>
          <a:p>
            <a:r>
              <a:rPr lang="en-US" b="1" dirty="0" smtClean="0"/>
              <a:t>Why Closure Pours?</a:t>
            </a:r>
            <a:endParaRPr lang="en-US" b="1" dirty="0"/>
          </a:p>
        </p:txBody>
      </p:sp>
      <p:sp>
        <p:nvSpPr>
          <p:cNvPr id="3" name="Content Placeholder 2"/>
          <p:cNvSpPr>
            <a:spLocks noGrp="1"/>
          </p:cNvSpPr>
          <p:nvPr>
            <p:ph idx="1"/>
          </p:nvPr>
        </p:nvSpPr>
        <p:spPr>
          <a:xfrm>
            <a:off x="1651000" y="1511301"/>
            <a:ext cx="6864350" cy="2332730"/>
          </a:xfrm>
        </p:spPr>
        <p:txBody>
          <a:bodyPr>
            <a:normAutofit fontScale="92500" lnSpcReduction="10000"/>
          </a:bodyPr>
          <a:lstStyle/>
          <a:p>
            <a:r>
              <a:rPr lang="en-US" dirty="0" smtClean="0"/>
              <a:t>Allow alignment of reinforcing steel between adjacent phases</a:t>
            </a:r>
          </a:p>
          <a:p>
            <a:r>
              <a:rPr lang="en-US" dirty="0" smtClean="0"/>
              <a:t>Prevent concrete voids &amp; surface irregularities</a:t>
            </a:r>
          </a:p>
          <a:p>
            <a:r>
              <a:rPr lang="en-US" dirty="0" smtClean="0"/>
              <a:t>Prevent opening of construction joints</a:t>
            </a:r>
            <a:endParaRPr lang="en-US" dirty="0"/>
          </a:p>
        </p:txBody>
      </p:sp>
      <p:sp>
        <p:nvSpPr>
          <p:cNvPr id="4" name="TextBox 3"/>
          <p:cNvSpPr txBox="1"/>
          <p:nvPr/>
        </p:nvSpPr>
        <p:spPr>
          <a:xfrm>
            <a:off x="3384056" y="4427422"/>
            <a:ext cx="5131294" cy="1015663"/>
          </a:xfrm>
          <a:prstGeom prst="rect">
            <a:avLst/>
          </a:prstGeom>
          <a:noFill/>
        </p:spPr>
        <p:txBody>
          <a:bodyPr wrap="square" rtlCol="0">
            <a:spAutoFit/>
          </a:bodyPr>
          <a:lstStyle/>
          <a:p>
            <a:r>
              <a:rPr lang="en-US" sz="6000" dirty="0" smtClean="0">
                <a:solidFill>
                  <a:schemeClr val="accent5">
                    <a:lumMod val="75000"/>
                  </a:schemeClr>
                </a:solidFill>
              </a:rPr>
              <a:t>Decks Vs. Slabs</a:t>
            </a:r>
            <a:endParaRPr lang="en-US" sz="6000" dirty="0">
              <a:solidFill>
                <a:schemeClr val="accent5">
                  <a:lumMod val="75000"/>
                </a:schemeClr>
              </a:solidFill>
            </a:endParaRPr>
          </a:p>
        </p:txBody>
      </p:sp>
      <p:sp>
        <p:nvSpPr>
          <p:cNvPr id="5" name="Cloud 4"/>
          <p:cNvSpPr/>
          <p:nvPr/>
        </p:nvSpPr>
        <p:spPr>
          <a:xfrm>
            <a:off x="2823099" y="3844031"/>
            <a:ext cx="5894773" cy="2689934"/>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534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1000" y="365126"/>
            <a:ext cx="6864350" cy="1325563"/>
          </a:xfrm>
        </p:spPr>
        <p:txBody>
          <a:bodyPr>
            <a:normAutofit fontScale="90000"/>
          </a:bodyPr>
          <a:lstStyle/>
          <a:p>
            <a:r>
              <a:rPr lang="en-US" b="1" dirty="0"/>
              <a:t>Alignment of Reinforcing Steel</a:t>
            </a:r>
          </a:p>
        </p:txBody>
      </p:sp>
      <p:pic>
        <p:nvPicPr>
          <p:cNvPr id="7"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47196" y="1762125"/>
            <a:ext cx="6529257" cy="4525963"/>
          </a:xfrm>
        </p:spPr>
      </p:pic>
    </p:spTree>
    <p:extLst>
      <p:ext uri="{BB962C8B-B14F-4D97-AF65-F5344CB8AC3E}">
        <p14:creationId xmlns:p14="http://schemas.microsoft.com/office/powerpoint/2010/main" val="2352467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2900" y="365126"/>
            <a:ext cx="6902450" cy="1325563"/>
          </a:xfrm>
        </p:spPr>
        <p:txBody>
          <a:bodyPr>
            <a:normAutofit fontScale="90000"/>
          </a:bodyPr>
          <a:lstStyle/>
          <a:p>
            <a:r>
              <a:rPr lang="en-US" b="1" dirty="0"/>
              <a:t>Alignment of Reinforcing Steel</a:t>
            </a:r>
            <a:endParaRPr lang="en-US" dirty="0"/>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44436" y="2520778"/>
            <a:ext cx="6081718" cy="3934123"/>
          </a:xfrm>
        </p:spPr>
      </p:pic>
    </p:spTree>
    <p:extLst>
      <p:ext uri="{BB962C8B-B14F-4D97-AF65-F5344CB8AC3E}">
        <p14:creationId xmlns:p14="http://schemas.microsoft.com/office/powerpoint/2010/main" val="3983413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7500" y="365126"/>
            <a:ext cx="6927850" cy="1325563"/>
          </a:xfrm>
        </p:spPr>
        <p:txBody>
          <a:bodyPr>
            <a:normAutofit fontScale="90000"/>
          </a:bodyPr>
          <a:lstStyle/>
          <a:p>
            <a:r>
              <a:rPr lang="en-US" b="1" dirty="0"/>
              <a:t>Alignment of Reinforcing Steel</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612253" y="1690689"/>
            <a:ext cx="5903097" cy="3255423"/>
          </a:xfrm>
        </p:spPr>
      </p:pic>
    </p:spTree>
    <p:extLst>
      <p:ext uri="{BB962C8B-B14F-4D97-AF65-F5344CB8AC3E}">
        <p14:creationId xmlns:p14="http://schemas.microsoft.com/office/powerpoint/2010/main" val="3166040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2100" y="365126"/>
            <a:ext cx="6953250" cy="1325563"/>
          </a:xfrm>
        </p:spPr>
        <p:txBody>
          <a:bodyPr>
            <a:normAutofit fontScale="90000"/>
          </a:bodyPr>
          <a:lstStyle/>
          <a:p>
            <a:r>
              <a:rPr lang="en-US" b="1" dirty="0"/>
              <a:t>Alignment of Reinforcing Steel</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047" y="1933832"/>
            <a:ext cx="6549554" cy="4525963"/>
          </a:xfrm>
        </p:spPr>
      </p:pic>
    </p:spTree>
    <p:extLst>
      <p:ext uri="{BB962C8B-B14F-4D97-AF65-F5344CB8AC3E}">
        <p14:creationId xmlns:p14="http://schemas.microsoft.com/office/powerpoint/2010/main" val="3455336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 Conw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5 Conway" id="{D66D626E-0C18-4425-8E68-1545516C21AC}" vid="{ECF2EEB8-138B-48F9-AEF5-D2F3615274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B3F82C0E416344BB52A49E32F55FC1" ma:contentTypeVersion="0" ma:contentTypeDescription="Create a new document." ma:contentTypeScope="" ma:versionID="8ddb508e366312baaea4f70999432933">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A92D11-E7DB-48F6-8545-162B39DEA821}"/>
</file>

<file path=customXml/itemProps2.xml><?xml version="1.0" encoding="utf-8"?>
<ds:datastoreItem xmlns:ds="http://schemas.openxmlformats.org/officeDocument/2006/customXml" ds:itemID="{49B17AE8-2DBD-4670-ABA8-1A1656329A32}"/>
</file>

<file path=customXml/itemProps3.xml><?xml version="1.0" encoding="utf-8"?>
<ds:datastoreItem xmlns:ds="http://schemas.openxmlformats.org/officeDocument/2006/customXml" ds:itemID="{532FF8A8-FED6-4700-9BE5-21015ED547E1}"/>
</file>

<file path=docProps/app.xml><?xml version="1.0" encoding="utf-8"?>
<Properties xmlns="http://schemas.openxmlformats.org/officeDocument/2006/extended-properties" xmlns:vt="http://schemas.openxmlformats.org/officeDocument/2006/docPropsVTypes">
  <Template/>
  <TotalTime>4603</TotalTime>
  <Words>374</Words>
  <Application>Microsoft Office PowerPoint</Application>
  <PresentationFormat>On-screen Show (4:3)</PresentationFormat>
  <Paragraphs>50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 Math</vt:lpstr>
      <vt:lpstr>2015 Conway</vt:lpstr>
      <vt:lpstr>ODOT Policy for Deck/Slab Closure Pours </vt:lpstr>
      <vt:lpstr>What is ODOT’s Policy?</vt:lpstr>
      <vt:lpstr>What is ODOT’s Policy?</vt:lpstr>
      <vt:lpstr>What is meant by “Differential Dead Load Deflection”?</vt:lpstr>
      <vt:lpstr>Why Closure Pours?</vt:lpstr>
      <vt:lpstr>Alignment of Reinforcing Steel</vt:lpstr>
      <vt:lpstr>Alignment of Reinforcing Steel</vt:lpstr>
      <vt:lpstr>Alignment of Reinforcing Steel</vt:lpstr>
      <vt:lpstr>Alignment of Reinforcing Steel</vt:lpstr>
      <vt:lpstr>Alignment of Reinforcing Steel</vt:lpstr>
      <vt:lpstr>Alignment of Reinforcing Steel</vt:lpstr>
      <vt:lpstr>Alignment of Reinforcing Steel</vt:lpstr>
      <vt:lpstr>Alignment of Reinforcing Steel</vt:lpstr>
      <vt:lpstr>Alignment of Reinforcing Steel</vt:lpstr>
      <vt:lpstr>Voids &amp; Surface Irregularities</vt:lpstr>
      <vt:lpstr>Voids &amp; Surface Irregularities</vt:lpstr>
      <vt:lpstr>Slab Superstructures</vt:lpstr>
      <vt:lpstr>Slab Superstructures</vt:lpstr>
      <vt:lpstr>Slab Superstructures</vt:lpstr>
      <vt:lpstr>Opening of Construction Joints</vt:lpstr>
      <vt:lpstr>Opening of Construction Joints</vt:lpstr>
      <vt:lpstr>Questions?</vt:lpstr>
      <vt:lpstr>Thank You!</vt:lpstr>
    </vt:vector>
  </TitlesOfParts>
  <Company>Ohio Dept.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Meddles</dc:creator>
  <cp:lastModifiedBy>Claudette Durham</cp:lastModifiedBy>
  <cp:revision>60</cp:revision>
  <cp:lastPrinted>2015-03-02T12:55:49Z</cp:lastPrinted>
  <dcterms:created xsi:type="dcterms:W3CDTF">2015-01-30T11:28:54Z</dcterms:created>
  <dcterms:modified xsi:type="dcterms:W3CDTF">2015-03-13T17:04:47Z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0x01010031B3F82C0E416344BB52A49E32F55FC1</vt:lpwstr>
  </property>
</Properties>
</file>